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3"/>
  </p:notesMasterIdLst>
  <p:sldIdLst>
    <p:sldId id="261" r:id="rId2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29292"/>
    <a:srgbClr val="337389"/>
    <a:srgbClr val="E46868"/>
    <a:srgbClr val="F7C175"/>
    <a:srgbClr val="59B9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405"/>
    <p:restoredTop sz="94730"/>
  </p:normalViewPr>
  <p:slideViewPr>
    <p:cSldViewPr snapToGrid="0">
      <p:cViewPr varScale="1">
        <p:scale>
          <a:sx n="69" d="100"/>
          <a:sy n="69" d="100"/>
        </p:scale>
        <p:origin x="374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0883A2-E057-1844-AA08-1876AB2A573E}" type="datetimeFigureOut">
              <a:rPr lang="fr-FR" smtClean="0"/>
              <a:t>29/05/2024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F3A5B9-8B4F-6D40-AD90-9B1C199FBA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45907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F3A5B9-8B4F-6D40-AD90-9B1C199FBAAD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53732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29/05/2024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0420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29/05/2024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4802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29/05/2024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4584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29/05/2024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6931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>
                    <a:tint val="82000"/>
                  </a:schemeClr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82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82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29/05/2024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6717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29/05/2024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0240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29/05/2024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4870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29/05/2024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065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29/05/2024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0118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29/05/2024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3240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29/05/2024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606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29987AA-B4D3-C547-AF52-5B187D6F3F59}" type="datetimeFigureOut">
              <a:rPr lang="fr-FR" smtClean="0"/>
              <a:t>29/05/2024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7738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FE06335C-FB33-AF52-9DE6-935E2F7FF7AC}"/>
              </a:ext>
            </a:extLst>
          </p:cNvPr>
          <p:cNvSpPr txBox="1"/>
          <p:nvPr/>
        </p:nvSpPr>
        <p:spPr>
          <a:xfrm>
            <a:off x="941421" y="358616"/>
            <a:ext cx="567683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400" b="1" dirty="0">
                <a:latin typeface="Open Sans" pitchFamily="2" charset="0"/>
                <a:ea typeface="Open Sans" pitchFamily="2" charset="0"/>
                <a:cs typeface="Open Sans" pitchFamily="2" charset="0"/>
              </a:rPr>
              <a:t>Les formes du contrôle social</a:t>
            </a:r>
            <a:endParaRPr lang="fr-FR" sz="1374" b="1" dirty="0"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sp>
        <p:nvSpPr>
          <p:cNvPr id="54" name="ZoneTexte 53">
            <a:extLst>
              <a:ext uri="{FF2B5EF4-FFF2-40B4-BE49-F238E27FC236}">
                <a16:creationId xmlns:a16="http://schemas.microsoft.com/office/drawing/2014/main" id="{EEA15603-BE57-ED3F-C830-04B4317D27B9}"/>
              </a:ext>
            </a:extLst>
          </p:cNvPr>
          <p:cNvSpPr txBox="1"/>
          <p:nvPr/>
        </p:nvSpPr>
        <p:spPr>
          <a:xfrm>
            <a:off x="433732" y="825981"/>
            <a:ext cx="668598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200" b="1" dirty="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Complétez le schéma à l’aide des étiquettes ci-dessous.</a:t>
            </a:r>
            <a:endParaRPr lang="fr-FR" sz="1200" b="1" dirty="0"/>
          </a:p>
        </p:txBody>
      </p:sp>
      <p:sp>
        <p:nvSpPr>
          <p:cNvPr id="69" name="Rectangle : coins arrondis 68">
            <a:extLst>
              <a:ext uri="{FF2B5EF4-FFF2-40B4-BE49-F238E27FC236}">
                <a16:creationId xmlns:a16="http://schemas.microsoft.com/office/drawing/2014/main" id="{E69E49DE-D622-7CE0-280A-98A35B28CD52}"/>
              </a:ext>
            </a:extLst>
          </p:cNvPr>
          <p:cNvSpPr/>
          <p:nvPr/>
        </p:nvSpPr>
        <p:spPr>
          <a:xfrm>
            <a:off x="1533422" y="3573173"/>
            <a:ext cx="4520192" cy="1065638"/>
          </a:xfrm>
          <a:prstGeom prst="roundRect">
            <a:avLst>
              <a:gd name="adj" fmla="val 10674"/>
            </a:avLst>
          </a:prstGeom>
          <a:solidFill>
            <a:schemeClr val="bg1"/>
          </a:solidFill>
          <a:ln w="31750">
            <a:solidFill>
              <a:srgbClr val="33738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t">
            <a:noAutofit/>
          </a:bodyPr>
          <a:lstStyle/>
          <a:p>
            <a:pPr algn="ctr">
              <a:lnSpc>
                <a:spcPct val="150000"/>
              </a:lnSpc>
            </a:pPr>
            <a:r>
              <a:rPr lang="fr-FR" sz="1200" b="1" dirty="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Normes</a:t>
            </a:r>
          </a:p>
          <a:p>
            <a:pPr algn="ctr">
              <a:lnSpc>
                <a:spcPct val="150000"/>
              </a:lnSpc>
            </a:pPr>
            <a:r>
              <a:rPr lang="fr-FR" sz="1200" dirty="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______________________________________________________________</a:t>
            </a:r>
          </a:p>
          <a:p>
            <a:pPr algn="ctr">
              <a:lnSpc>
                <a:spcPct val="150000"/>
              </a:lnSpc>
            </a:pPr>
            <a:r>
              <a:rPr lang="fr-FR" sz="1200" dirty="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______________________________________________________________</a:t>
            </a:r>
          </a:p>
        </p:txBody>
      </p:sp>
      <p:sp>
        <p:nvSpPr>
          <p:cNvPr id="70" name="Rectangle : coins arrondis 69">
            <a:extLst>
              <a:ext uri="{FF2B5EF4-FFF2-40B4-BE49-F238E27FC236}">
                <a16:creationId xmlns:a16="http://schemas.microsoft.com/office/drawing/2014/main" id="{EF5F0A57-C87F-1052-3D79-CEA6292F7B00}"/>
              </a:ext>
            </a:extLst>
          </p:cNvPr>
          <p:cNvSpPr/>
          <p:nvPr/>
        </p:nvSpPr>
        <p:spPr>
          <a:xfrm>
            <a:off x="283685" y="4990234"/>
            <a:ext cx="3322947" cy="1528614"/>
          </a:xfrm>
          <a:prstGeom prst="roundRect">
            <a:avLst>
              <a:gd name="adj" fmla="val 10674"/>
            </a:avLst>
          </a:prstGeom>
          <a:solidFill>
            <a:schemeClr val="bg1"/>
          </a:solidFill>
          <a:ln w="31750">
            <a:solidFill>
              <a:srgbClr val="33738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t">
            <a:noAutofit/>
          </a:bodyPr>
          <a:lstStyle/>
          <a:p>
            <a:endParaRPr lang="fr-FR" sz="800" dirty="0">
              <a:solidFill>
                <a:schemeClr val="tx1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r>
              <a:rPr lang="fr-FR" sz="1200" dirty="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_____________________________________________</a:t>
            </a:r>
          </a:p>
          <a:p>
            <a:endParaRPr lang="fr-FR" sz="1200" dirty="0">
              <a:solidFill>
                <a:schemeClr val="tx1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r>
              <a:rPr lang="fr-FR" sz="1100" dirty="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Créées par les groupes sociaux, elles sont </a:t>
            </a:r>
          </a:p>
          <a:p>
            <a:r>
              <a:rPr lang="fr-FR" sz="1100" dirty="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le plus souvent tacites.</a:t>
            </a:r>
          </a:p>
          <a:p>
            <a:r>
              <a:rPr lang="fr-FR" sz="1100" dirty="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Par exemple : Dire bonjour quand on arrive quelque part, ne pas couper la parole à son interlocuteur.</a:t>
            </a:r>
          </a:p>
        </p:txBody>
      </p:sp>
      <p:sp>
        <p:nvSpPr>
          <p:cNvPr id="71" name="Rectangle : coins arrondis 70">
            <a:extLst>
              <a:ext uri="{FF2B5EF4-FFF2-40B4-BE49-F238E27FC236}">
                <a16:creationId xmlns:a16="http://schemas.microsoft.com/office/drawing/2014/main" id="{904CB492-ED72-C13D-37CA-C51554E8607C}"/>
              </a:ext>
            </a:extLst>
          </p:cNvPr>
          <p:cNvSpPr/>
          <p:nvPr/>
        </p:nvSpPr>
        <p:spPr>
          <a:xfrm>
            <a:off x="3988254" y="4990234"/>
            <a:ext cx="3322947" cy="1532991"/>
          </a:xfrm>
          <a:prstGeom prst="roundRect">
            <a:avLst>
              <a:gd name="adj" fmla="val 10674"/>
            </a:avLst>
          </a:prstGeom>
          <a:solidFill>
            <a:schemeClr val="bg1"/>
          </a:solidFill>
          <a:ln w="31750">
            <a:solidFill>
              <a:srgbClr val="33738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t">
            <a:noAutofit/>
          </a:bodyPr>
          <a:lstStyle/>
          <a:p>
            <a:endParaRPr lang="fr-FR" sz="700" dirty="0">
              <a:solidFill>
                <a:schemeClr val="tx1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r>
              <a:rPr lang="fr-FR" sz="1200" dirty="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_____________________________________________</a:t>
            </a:r>
          </a:p>
          <a:p>
            <a:endParaRPr lang="fr-FR" sz="1200" dirty="0">
              <a:solidFill>
                <a:schemeClr val="tx1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r>
              <a:rPr lang="fr-FR" sz="1100" dirty="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Elles sont définies par le législateur et sont écrites (lois, décrets, etc.)</a:t>
            </a:r>
          </a:p>
          <a:p>
            <a:pPr>
              <a:lnSpc>
                <a:spcPct val="150000"/>
              </a:lnSpc>
            </a:pPr>
            <a:r>
              <a:rPr lang="fr-FR" sz="1100" dirty="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________________________________________________</a:t>
            </a:r>
          </a:p>
          <a:p>
            <a:pPr>
              <a:lnSpc>
                <a:spcPct val="150000"/>
              </a:lnSpc>
            </a:pPr>
            <a:r>
              <a:rPr lang="fr-FR" sz="1100" dirty="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________________________________________________</a:t>
            </a:r>
          </a:p>
        </p:txBody>
      </p:sp>
      <p:sp>
        <p:nvSpPr>
          <p:cNvPr id="72" name="Rectangle : coins arrondis 71">
            <a:extLst>
              <a:ext uri="{FF2B5EF4-FFF2-40B4-BE49-F238E27FC236}">
                <a16:creationId xmlns:a16="http://schemas.microsoft.com/office/drawing/2014/main" id="{EB805DB2-4FD5-FEAA-265F-C289040D5C02}"/>
              </a:ext>
            </a:extLst>
          </p:cNvPr>
          <p:cNvSpPr/>
          <p:nvPr/>
        </p:nvSpPr>
        <p:spPr>
          <a:xfrm>
            <a:off x="278872" y="6870271"/>
            <a:ext cx="2196729" cy="1063403"/>
          </a:xfrm>
          <a:prstGeom prst="roundRect">
            <a:avLst>
              <a:gd name="adj" fmla="val 10674"/>
            </a:avLst>
          </a:prstGeom>
          <a:solidFill>
            <a:schemeClr val="bg1"/>
          </a:solidFill>
          <a:ln w="31750">
            <a:solidFill>
              <a:srgbClr val="33738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t">
            <a:noAutofit/>
          </a:bodyPr>
          <a:lstStyle/>
          <a:p>
            <a:pPr algn="ctr">
              <a:lnSpc>
                <a:spcPct val="150000"/>
              </a:lnSpc>
            </a:pPr>
            <a:r>
              <a:rPr lang="fr-FR" sz="1200" b="1" dirty="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Contrôle social informel</a:t>
            </a:r>
          </a:p>
          <a:p>
            <a:pPr algn="ctr">
              <a:lnSpc>
                <a:spcPct val="150000"/>
              </a:lnSpc>
            </a:pPr>
            <a:r>
              <a:rPr lang="fr-FR" sz="1200" dirty="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__________________________</a:t>
            </a:r>
          </a:p>
          <a:p>
            <a:pPr algn="ctr">
              <a:lnSpc>
                <a:spcPct val="150000"/>
              </a:lnSpc>
            </a:pPr>
            <a:r>
              <a:rPr lang="fr-FR" sz="1200" dirty="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__________________________</a:t>
            </a:r>
          </a:p>
        </p:txBody>
      </p:sp>
      <p:sp>
        <p:nvSpPr>
          <p:cNvPr id="73" name="Rectangle : coins arrondis 72">
            <a:extLst>
              <a:ext uri="{FF2B5EF4-FFF2-40B4-BE49-F238E27FC236}">
                <a16:creationId xmlns:a16="http://schemas.microsoft.com/office/drawing/2014/main" id="{E0DD377C-970C-DA0A-C601-6CC750015A46}"/>
              </a:ext>
            </a:extLst>
          </p:cNvPr>
          <p:cNvSpPr/>
          <p:nvPr/>
        </p:nvSpPr>
        <p:spPr>
          <a:xfrm>
            <a:off x="2648226" y="6870271"/>
            <a:ext cx="2196729" cy="1063403"/>
          </a:xfrm>
          <a:prstGeom prst="roundRect">
            <a:avLst>
              <a:gd name="adj" fmla="val 10674"/>
            </a:avLst>
          </a:prstGeom>
          <a:solidFill>
            <a:schemeClr val="bg1"/>
          </a:solidFill>
          <a:ln w="31750">
            <a:solidFill>
              <a:srgbClr val="33738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t">
            <a:noAutofit/>
          </a:bodyPr>
          <a:lstStyle/>
          <a:p>
            <a:endParaRPr lang="fr-FR" sz="700" dirty="0">
              <a:solidFill>
                <a:schemeClr val="tx1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r>
              <a:rPr lang="fr-FR" sz="1200" dirty="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____________________________</a:t>
            </a:r>
          </a:p>
          <a:p>
            <a:endParaRPr lang="fr-FR" sz="800" dirty="0">
              <a:solidFill>
                <a:schemeClr val="tx1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r>
              <a:rPr lang="fr-FR" sz="1100" dirty="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L’individu se contrôle lui-même grâce à l’intériorisation des normes.</a:t>
            </a:r>
            <a:endParaRPr lang="fr-FR" sz="1200" dirty="0">
              <a:solidFill>
                <a:schemeClr val="tx1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sp>
        <p:nvSpPr>
          <p:cNvPr id="74" name="Rectangle : coins arrondis 73">
            <a:extLst>
              <a:ext uri="{FF2B5EF4-FFF2-40B4-BE49-F238E27FC236}">
                <a16:creationId xmlns:a16="http://schemas.microsoft.com/office/drawing/2014/main" id="{F32F0EDD-ABFA-EA1B-4938-0C90A84BA3CB}"/>
              </a:ext>
            </a:extLst>
          </p:cNvPr>
          <p:cNvSpPr/>
          <p:nvPr/>
        </p:nvSpPr>
        <p:spPr>
          <a:xfrm>
            <a:off x="5029076" y="6870271"/>
            <a:ext cx="2285508" cy="1063403"/>
          </a:xfrm>
          <a:prstGeom prst="roundRect">
            <a:avLst>
              <a:gd name="adj" fmla="val 10674"/>
            </a:avLst>
          </a:prstGeom>
          <a:solidFill>
            <a:schemeClr val="bg1"/>
          </a:solidFill>
          <a:ln w="31750">
            <a:solidFill>
              <a:srgbClr val="33738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t">
            <a:noAutofit/>
          </a:bodyPr>
          <a:lstStyle/>
          <a:p>
            <a:endParaRPr lang="fr-FR" sz="700" dirty="0">
              <a:solidFill>
                <a:schemeClr val="tx1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r>
              <a:rPr lang="fr-FR" sz="1200" dirty="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____________________________</a:t>
            </a:r>
          </a:p>
          <a:p>
            <a:endParaRPr lang="fr-FR" sz="800" dirty="0">
              <a:solidFill>
                <a:schemeClr val="tx1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r>
              <a:rPr lang="fr-FR" sz="1100" dirty="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Le contrôle social est organisé et réalisé par des instances spécialisées (comme la police).</a:t>
            </a:r>
            <a:endParaRPr lang="fr-FR" sz="1200" dirty="0">
              <a:solidFill>
                <a:schemeClr val="tx1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sp>
        <p:nvSpPr>
          <p:cNvPr id="75" name="Rectangle : coins arrondis 74">
            <a:extLst>
              <a:ext uri="{FF2B5EF4-FFF2-40B4-BE49-F238E27FC236}">
                <a16:creationId xmlns:a16="http://schemas.microsoft.com/office/drawing/2014/main" id="{5F5FCFC5-A4D1-D2F5-6826-BA0E064A78E6}"/>
              </a:ext>
            </a:extLst>
          </p:cNvPr>
          <p:cNvSpPr/>
          <p:nvPr/>
        </p:nvSpPr>
        <p:spPr>
          <a:xfrm>
            <a:off x="1392616" y="8298574"/>
            <a:ext cx="4964926" cy="509600"/>
          </a:xfrm>
          <a:prstGeom prst="roundRect">
            <a:avLst>
              <a:gd name="adj" fmla="val 23803"/>
            </a:avLst>
          </a:prstGeom>
          <a:solidFill>
            <a:schemeClr val="bg1"/>
          </a:solidFill>
          <a:ln w="31750">
            <a:solidFill>
              <a:srgbClr val="33738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noAutofit/>
          </a:bodyPr>
          <a:lstStyle/>
          <a:p>
            <a:pPr algn="ctr"/>
            <a:r>
              <a:rPr lang="fr-FR" sz="1200" b="1" dirty="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Les individus se conforment aux règles.</a:t>
            </a:r>
          </a:p>
          <a:p>
            <a:pPr algn="ctr"/>
            <a:r>
              <a:rPr lang="fr-FR" sz="1100" dirty="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Sinon…</a:t>
            </a:r>
          </a:p>
        </p:txBody>
      </p:sp>
      <p:sp>
        <p:nvSpPr>
          <p:cNvPr id="76" name="Rectangle : coins arrondis 75">
            <a:extLst>
              <a:ext uri="{FF2B5EF4-FFF2-40B4-BE49-F238E27FC236}">
                <a16:creationId xmlns:a16="http://schemas.microsoft.com/office/drawing/2014/main" id="{C9C3015C-B831-4C8D-D255-325893202BDA}"/>
              </a:ext>
            </a:extLst>
          </p:cNvPr>
          <p:cNvSpPr/>
          <p:nvPr/>
        </p:nvSpPr>
        <p:spPr>
          <a:xfrm>
            <a:off x="278872" y="9152942"/>
            <a:ext cx="2196729" cy="1180297"/>
          </a:xfrm>
          <a:prstGeom prst="roundRect">
            <a:avLst>
              <a:gd name="adj" fmla="val 10674"/>
            </a:avLst>
          </a:prstGeom>
          <a:solidFill>
            <a:schemeClr val="bg1"/>
          </a:solidFill>
          <a:ln w="31750">
            <a:solidFill>
              <a:srgbClr val="33738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t">
            <a:noAutofit/>
          </a:bodyPr>
          <a:lstStyle/>
          <a:p>
            <a:endParaRPr lang="fr-FR" sz="700" dirty="0">
              <a:solidFill>
                <a:schemeClr val="tx1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r>
              <a:rPr lang="fr-FR" sz="1200" dirty="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____________________________</a:t>
            </a:r>
          </a:p>
          <a:p>
            <a:pPr>
              <a:lnSpc>
                <a:spcPct val="150000"/>
              </a:lnSpc>
            </a:pPr>
            <a:r>
              <a:rPr lang="fr-FR" sz="1100" dirty="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Sanctions informelles. </a:t>
            </a:r>
          </a:p>
          <a:p>
            <a:r>
              <a:rPr lang="fr-FR" sz="1100" dirty="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Par exemple :  _______________</a:t>
            </a:r>
          </a:p>
          <a:p>
            <a:pPr>
              <a:lnSpc>
                <a:spcPct val="150000"/>
              </a:lnSpc>
            </a:pPr>
            <a:r>
              <a:rPr lang="fr-FR" sz="1200" dirty="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____________________________</a:t>
            </a:r>
          </a:p>
          <a:p>
            <a:endParaRPr lang="fr-FR" sz="1100" dirty="0">
              <a:solidFill>
                <a:schemeClr val="tx1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sp>
        <p:nvSpPr>
          <p:cNvPr id="77" name="Rectangle : coins arrondis 76">
            <a:extLst>
              <a:ext uri="{FF2B5EF4-FFF2-40B4-BE49-F238E27FC236}">
                <a16:creationId xmlns:a16="http://schemas.microsoft.com/office/drawing/2014/main" id="{B69E6BE8-A8B9-4D53-C09B-1418904B3A97}"/>
              </a:ext>
            </a:extLst>
          </p:cNvPr>
          <p:cNvSpPr/>
          <p:nvPr/>
        </p:nvSpPr>
        <p:spPr>
          <a:xfrm>
            <a:off x="5117855" y="9152942"/>
            <a:ext cx="2196729" cy="1231168"/>
          </a:xfrm>
          <a:prstGeom prst="roundRect">
            <a:avLst>
              <a:gd name="adj" fmla="val 10674"/>
            </a:avLst>
          </a:prstGeom>
          <a:solidFill>
            <a:schemeClr val="bg1"/>
          </a:solidFill>
          <a:ln w="31750">
            <a:solidFill>
              <a:srgbClr val="33738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t">
            <a:noAutofit/>
          </a:bodyPr>
          <a:lstStyle/>
          <a:p>
            <a:endParaRPr lang="fr-FR" sz="700" dirty="0">
              <a:solidFill>
                <a:schemeClr val="tx1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r>
              <a:rPr lang="fr-FR" sz="1200" dirty="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____________________________</a:t>
            </a:r>
          </a:p>
          <a:p>
            <a:pPr>
              <a:lnSpc>
                <a:spcPct val="150000"/>
              </a:lnSpc>
            </a:pPr>
            <a:r>
              <a:rPr lang="fr-FR" sz="1100" dirty="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Sanctions formelles. </a:t>
            </a:r>
          </a:p>
          <a:p>
            <a:r>
              <a:rPr lang="fr-FR" sz="1100" dirty="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Par exemple :  _______________</a:t>
            </a:r>
          </a:p>
          <a:p>
            <a:pPr>
              <a:lnSpc>
                <a:spcPct val="150000"/>
              </a:lnSpc>
            </a:pPr>
            <a:r>
              <a:rPr lang="fr-FR" sz="1200" dirty="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____________________________</a:t>
            </a:r>
          </a:p>
          <a:p>
            <a:endParaRPr lang="fr-FR" sz="1100" dirty="0">
              <a:solidFill>
                <a:schemeClr val="tx1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sp>
        <p:nvSpPr>
          <p:cNvPr id="78" name="Rectangle : coins arrondis 77">
            <a:extLst>
              <a:ext uri="{FF2B5EF4-FFF2-40B4-BE49-F238E27FC236}">
                <a16:creationId xmlns:a16="http://schemas.microsoft.com/office/drawing/2014/main" id="{3748DD37-D6B5-8251-6834-674CD54D840E}"/>
              </a:ext>
            </a:extLst>
          </p:cNvPr>
          <p:cNvSpPr/>
          <p:nvPr/>
        </p:nvSpPr>
        <p:spPr>
          <a:xfrm>
            <a:off x="2698363" y="9152942"/>
            <a:ext cx="2196729" cy="1213750"/>
          </a:xfrm>
          <a:prstGeom prst="roundRect">
            <a:avLst>
              <a:gd name="adj" fmla="val 10674"/>
            </a:avLst>
          </a:prstGeom>
          <a:solidFill>
            <a:schemeClr val="bg1"/>
          </a:solidFill>
          <a:ln w="31750">
            <a:solidFill>
              <a:srgbClr val="33738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t">
            <a:noAutofit/>
          </a:bodyPr>
          <a:lstStyle/>
          <a:p>
            <a:pPr algn="ctr">
              <a:lnSpc>
                <a:spcPct val="150000"/>
              </a:lnSpc>
            </a:pPr>
            <a:r>
              <a:rPr lang="fr-FR" sz="1200" b="1" dirty="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Déviance ou délinquance</a:t>
            </a:r>
          </a:p>
          <a:p>
            <a:pPr>
              <a:lnSpc>
                <a:spcPct val="150000"/>
              </a:lnSpc>
            </a:pPr>
            <a:r>
              <a:rPr lang="fr-FR" sz="1100" dirty="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Auto-sanction. </a:t>
            </a:r>
          </a:p>
          <a:p>
            <a:r>
              <a:rPr lang="fr-FR" sz="1100" dirty="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Par exemple :  _______________</a:t>
            </a:r>
          </a:p>
          <a:p>
            <a:pPr>
              <a:lnSpc>
                <a:spcPct val="150000"/>
              </a:lnSpc>
            </a:pPr>
            <a:r>
              <a:rPr lang="fr-FR" sz="1200" dirty="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____________________________</a:t>
            </a:r>
          </a:p>
        </p:txBody>
      </p:sp>
      <p:cxnSp>
        <p:nvCxnSpPr>
          <p:cNvPr id="87" name="Connecteur droit avec flèche 86">
            <a:extLst>
              <a:ext uri="{FF2B5EF4-FFF2-40B4-BE49-F238E27FC236}">
                <a16:creationId xmlns:a16="http://schemas.microsoft.com/office/drawing/2014/main" id="{540EA476-939A-8101-538C-B15D51C6563E}"/>
              </a:ext>
            </a:extLst>
          </p:cNvPr>
          <p:cNvCxnSpPr>
            <a:cxnSpLocks/>
          </p:cNvCxnSpPr>
          <p:nvPr/>
        </p:nvCxnSpPr>
        <p:spPr>
          <a:xfrm>
            <a:off x="2776715" y="4638811"/>
            <a:ext cx="0" cy="346174"/>
          </a:xfrm>
          <a:prstGeom prst="straightConnector1">
            <a:avLst/>
          </a:prstGeom>
          <a:ln w="31750">
            <a:solidFill>
              <a:srgbClr val="929292"/>
            </a:solidFill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Connecteur droit avec flèche 87">
            <a:extLst>
              <a:ext uri="{FF2B5EF4-FFF2-40B4-BE49-F238E27FC236}">
                <a16:creationId xmlns:a16="http://schemas.microsoft.com/office/drawing/2014/main" id="{34D17900-5C95-9610-FB4C-8EA10B231750}"/>
              </a:ext>
            </a:extLst>
          </p:cNvPr>
          <p:cNvCxnSpPr>
            <a:cxnSpLocks/>
          </p:cNvCxnSpPr>
          <p:nvPr/>
        </p:nvCxnSpPr>
        <p:spPr>
          <a:xfrm>
            <a:off x="4853993" y="4638811"/>
            <a:ext cx="0" cy="346174"/>
          </a:xfrm>
          <a:prstGeom prst="straightConnector1">
            <a:avLst/>
          </a:prstGeom>
          <a:ln w="31750">
            <a:solidFill>
              <a:srgbClr val="929292"/>
            </a:solidFill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Connecteur droit avec flèche 88">
            <a:extLst>
              <a:ext uri="{FF2B5EF4-FFF2-40B4-BE49-F238E27FC236}">
                <a16:creationId xmlns:a16="http://schemas.microsoft.com/office/drawing/2014/main" id="{3E7A06A5-F35F-7A64-7CCB-869478C80940}"/>
              </a:ext>
            </a:extLst>
          </p:cNvPr>
          <p:cNvCxnSpPr>
            <a:cxnSpLocks/>
          </p:cNvCxnSpPr>
          <p:nvPr/>
        </p:nvCxnSpPr>
        <p:spPr>
          <a:xfrm>
            <a:off x="1262813" y="6514585"/>
            <a:ext cx="0" cy="346174"/>
          </a:xfrm>
          <a:prstGeom prst="straightConnector1">
            <a:avLst/>
          </a:prstGeom>
          <a:ln w="31750">
            <a:solidFill>
              <a:srgbClr val="929292"/>
            </a:solidFill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0" name="Connecteur droit avec flèche 89">
            <a:extLst>
              <a:ext uri="{FF2B5EF4-FFF2-40B4-BE49-F238E27FC236}">
                <a16:creationId xmlns:a16="http://schemas.microsoft.com/office/drawing/2014/main" id="{C29A9108-315A-02B0-1B47-C6362EA80E3B}"/>
              </a:ext>
            </a:extLst>
          </p:cNvPr>
          <p:cNvCxnSpPr>
            <a:cxnSpLocks/>
          </p:cNvCxnSpPr>
          <p:nvPr/>
        </p:nvCxnSpPr>
        <p:spPr>
          <a:xfrm>
            <a:off x="3174280" y="6514585"/>
            <a:ext cx="0" cy="346174"/>
          </a:xfrm>
          <a:prstGeom prst="straightConnector1">
            <a:avLst/>
          </a:prstGeom>
          <a:ln w="31750">
            <a:solidFill>
              <a:srgbClr val="929292"/>
            </a:solidFill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Connecteur droit avec flèche 90">
            <a:extLst>
              <a:ext uri="{FF2B5EF4-FFF2-40B4-BE49-F238E27FC236}">
                <a16:creationId xmlns:a16="http://schemas.microsoft.com/office/drawing/2014/main" id="{3DDCA905-8155-5A2E-6947-07879FC80CF7}"/>
              </a:ext>
            </a:extLst>
          </p:cNvPr>
          <p:cNvCxnSpPr>
            <a:cxnSpLocks/>
          </p:cNvCxnSpPr>
          <p:nvPr/>
        </p:nvCxnSpPr>
        <p:spPr>
          <a:xfrm>
            <a:off x="4645271" y="6514585"/>
            <a:ext cx="0" cy="346174"/>
          </a:xfrm>
          <a:prstGeom prst="straightConnector1">
            <a:avLst/>
          </a:prstGeom>
          <a:ln w="31750">
            <a:solidFill>
              <a:srgbClr val="929292"/>
            </a:solidFill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2" name="Connecteur droit avec flèche 91">
            <a:extLst>
              <a:ext uri="{FF2B5EF4-FFF2-40B4-BE49-F238E27FC236}">
                <a16:creationId xmlns:a16="http://schemas.microsoft.com/office/drawing/2014/main" id="{2C9C2F0C-BC40-F560-7A39-9CFAFCCF9A70}"/>
              </a:ext>
            </a:extLst>
          </p:cNvPr>
          <p:cNvCxnSpPr>
            <a:cxnSpLocks/>
          </p:cNvCxnSpPr>
          <p:nvPr/>
        </p:nvCxnSpPr>
        <p:spPr>
          <a:xfrm>
            <a:off x="6384619" y="6514585"/>
            <a:ext cx="0" cy="346174"/>
          </a:xfrm>
          <a:prstGeom prst="straightConnector1">
            <a:avLst/>
          </a:prstGeom>
          <a:ln w="31750">
            <a:solidFill>
              <a:srgbClr val="929292"/>
            </a:solidFill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Connecteur droit avec flèche 92">
            <a:extLst>
              <a:ext uri="{FF2B5EF4-FFF2-40B4-BE49-F238E27FC236}">
                <a16:creationId xmlns:a16="http://schemas.microsoft.com/office/drawing/2014/main" id="{24F2889B-636F-2193-A374-B4AFF02A253C}"/>
              </a:ext>
            </a:extLst>
          </p:cNvPr>
          <p:cNvCxnSpPr>
            <a:cxnSpLocks/>
          </p:cNvCxnSpPr>
          <p:nvPr/>
        </p:nvCxnSpPr>
        <p:spPr>
          <a:xfrm>
            <a:off x="2110792" y="7946259"/>
            <a:ext cx="0" cy="346174"/>
          </a:xfrm>
          <a:prstGeom prst="straightConnector1">
            <a:avLst/>
          </a:prstGeom>
          <a:ln w="31750">
            <a:solidFill>
              <a:srgbClr val="929292"/>
            </a:solidFill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Connecteur droit avec flèche 93">
            <a:extLst>
              <a:ext uri="{FF2B5EF4-FFF2-40B4-BE49-F238E27FC236}">
                <a16:creationId xmlns:a16="http://schemas.microsoft.com/office/drawing/2014/main" id="{2DDBA0D3-BD04-4CC7-EB24-54A4AF2E92A2}"/>
              </a:ext>
            </a:extLst>
          </p:cNvPr>
          <p:cNvCxnSpPr>
            <a:cxnSpLocks/>
          </p:cNvCxnSpPr>
          <p:nvPr/>
        </p:nvCxnSpPr>
        <p:spPr>
          <a:xfrm>
            <a:off x="3830263" y="7936320"/>
            <a:ext cx="0" cy="346174"/>
          </a:xfrm>
          <a:prstGeom prst="straightConnector1">
            <a:avLst/>
          </a:prstGeom>
          <a:ln w="31750">
            <a:solidFill>
              <a:srgbClr val="929292"/>
            </a:solidFill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Connecteur droit avec flèche 94">
            <a:extLst>
              <a:ext uri="{FF2B5EF4-FFF2-40B4-BE49-F238E27FC236}">
                <a16:creationId xmlns:a16="http://schemas.microsoft.com/office/drawing/2014/main" id="{13D99D63-E211-0521-23BC-444573C64AE3}"/>
              </a:ext>
            </a:extLst>
          </p:cNvPr>
          <p:cNvCxnSpPr>
            <a:cxnSpLocks/>
          </p:cNvCxnSpPr>
          <p:nvPr/>
        </p:nvCxnSpPr>
        <p:spPr>
          <a:xfrm>
            <a:off x="5589489" y="7936320"/>
            <a:ext cx="0" cy="346174"/>
          </a:xfrm>
          <a:prstGeom prst="straightConnector1">
            <a:avLst/>
          </a:prstGeom>
          <a:ln w="31750">
            <a:solidFill>
              <a:srgbClr val="929292"/>
            </a:solidFill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Connecteur droit avec flèche 95">
            <a:extLst>
              <a:ext uri="{FF2B5EF4-FFF2-40B4-BE49-F238E27FC236}">
                <a16:creationId xmlns:a16="http://schemas.microsoft.com/office/drawing/2014/main" id="{8C3841D9-D2D1-64DF-D50E-172F719EEF94}"/>
              </a:ext>
            </a:extLst>
          </p:cNvPr>
          <p:cNvCxnSpPr>
            <a:cxnSpLocks/>
          </p:cNvCxnSpPr>
          <p:nvPr/>
        </p:nvCxnSpPr>
        <p:spPr>
          <a:xfrm>
            <a:off x="2110792" y="8820902"/>
            <a:ext cx="0" cy="346174"/>
          </a:xfrm>
          <a:prstGeom prst="straightConnector1">
            <a:avLst/>
          </a:prstGeom>
          <a:ln w="31750">
            <a:solidFill>
              <a:srgbClr val="929292"/>
            </a:solidFill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7" name="Connecteur droit avec flèche 96">
            <a:extLst>
              <a:ext uri="{FF2B5EF4-FFF2-40B4-BE49-F238E27FC236}">
                <a16:creationId xmlns:a16="http://schemas.microsoft.com/office/drawing/2014/main" id="{1D7D5436-DC65-1AF8-D353-E6F71D0863E6}"/>
              </a:ext>
            </a:extLst>
          </p:cNvPr>
          <p:cNvCxnSpPr>
            <a:cxnSpLocks/>
          </p:cNvCxnSpPr>
          <p:nvPr/>
        </p:nvCxnSpPr>
        <p:spPr>
          <a:xfrm>
            <a:off x="3779837" y="8810963"/>
            <a:ext cx="0" cy="346174"/>
          </a:xfrm>
          <a:prstGeom prst="straightConnector1">
            <a:avLst/>
          </a:prstGeom>
          <a:ln w="31750">
            <a:solidFill>
              <a:srgbClr val="929292"/>
            </a:solidFill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8" name="Connecteur droit avec flèche 97">
            <a:extLst>
              <a:ext uri="{FF2B5EF4-FFF2-40B4-BE49-F238E27FC236}">
                <a16:creationId xmlns:a16="http://schemas.microsoft.com/office/drawing/2014/main" id="{F41B3055-E8E8-0443-7F04-393F51DF3F5C}"/>
              </a:ext>
            </a:extLst>
          </p:cNvPr>
          <p:cNvCxnSpPr>
            <a:cxnSpLocks/>
          </p:cNvCxnSpPr>
          <p:nvPr/>
        </p:nvCxnSpPr>
        <p:spPr>
          <a:xfrm>
            <a:off x="5589489" y="8810963"/>
            <a:ext cx="0" cy="346174"/>
          </a:xfrm>
          <a:prstGeom prst="straightConnector1">
            <a:avLst/>
          </a:prstGeom>
          <a:ln w="31750">
            <a:solidFill>
              <a:srgbClr val="929292"/>
            </a:solidFill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Rectangle : coins arrondis 38">
            <a:extLst>
              <a:ext uri="{FF2B5EF4-FFF2-40B4-BE49-F238E27FC236}">
                <a16:creationId xmlns:a16="http://schemas.microsoft.com/office/drawing/2014/main" id="{4E967401-3EE4-108B-46F6-AE0CFC4C81FF}"/>
              </a:ext>
            </a:extLst>
          </p:cNvPr>
          <p:cNvSpPr/>
          <p:nvPr/>
        </p:nvSpPr>
        <p:spPr>
          <a:xfrm>
            <a:off x="278872" y="1180079"/>
            <a:ext cx="2143063" cy="441977"/>
          </a:xfrm>
          <a:prstGeom prst="roundRect">
            <a:avLst>
              <a:gd name="adj" fmla="val 23288"/>
            </a:avLst>
          </a:prstGeom>
          <a:solidFill>
            <a:schemeClr val="bg1"/>
          </a:solidFill>
          <a:ln w="12700">
            <a:solidFill>
              <a:srgbClr val="92929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noAutofit/>
          </a:bodyPr>
          <a:lstStyle/>
          <a:p>
            <a:pPr algn="ctr"/>
            <a:r>
              <a:rPr lang="fr-FR" sz="1100" dirty="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Le contrôle social est diffus, effectué par les pairs.</a:t>
            </a:r>
          </a:p>
        </p:txBody>
      </p:sp>
      <p:sp>
        <p:nvSpPr>
          <p:cNvPr id="58" name="Rectangle : coins arrondis 57">
            <a:extLst>
              <a:ext uri="{FF2B5EF4-FFF2-40B4-BE49-F238E27FC236}">
                <a16:creationId xmlns:a16="http://schemas.microsoft.com/office/drawing/2014/main" id="{1875D1F4-5649-9B19-4492-0D9849410BF9}"/>
              </a:ext>
            </a:extLst>
          </p:cNvPr>
          <p:cNvSpPr/>
          <p:nvPr/>
        </p:nvSpPr>
        <p:spPr>
          <a:xfrm>
            <a:off x="2557189" y="1180079"/>
            <a:ext cx="2635834" cy="225247"/>
          </a:xfrm>
          <a:prstGeom prst="roundRect">
            <a:avLst>
              <a:gd name="adj" fmla="val 23288"/>
            </a:avLst>
          </a:prstGeom>
          <a:solidFill>
            <a:schemeClr val="bg1"/>
          </a:solidFill>
          <a:ln w="12700">
            <a:solidFill>
              <a:srgbClr val="92929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noAutofit/>
          </a:bodyPr>
          <a:lstStyle/>
          <a:p>
            <a:pPr algn="ctr"/>
            <a:r>
              <a:rPr lang="fr-FR" sz="1100" dirty="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Regards désapprobateurs.</a:t>
            </a:r>
          </a:p>
        </p:txBody>
      </p:sp>
      <p:sp>
        <p:nvSpPr>
          <p:cNvPr id="59" name="Rectangle : coins arrondis 58">
            <a:extLst>
              <a:ext uri="{FF2B5EF4-FFF2-40B4-BE49-F238E27FC236}">
                <a16:creationId xmlns:a16="http://schemas.microsoft.com/office/drawing/2014/main" id="{5F6D37F8-6F8C-7098-7C90-D7BB2487EE4D}"/>
              </a:ext>
            </a:extLst>
          </p:cNvPr>
          <p:cNvSpPr/>
          <p:nvPr/>
        </p:nvSpPr>
        <p:spPr>
          <a:xfrm>
            <a:off x="2557189" y="1515543"/>
            <a:ext cx="2635842" cy="225247"/>
          </a:xfrm>
          <a:prstGeom prst="roundRect">
            <a:avLst>
              <a:gd name="adj" fmla="val 23288"/>
            </a:avLst>
          </a:prstGeom>
          <a:solidFill>
            <a:schemeClr val="bg1"/>
          </a:solidFill>
          <a:ln w="12700">
            <a:solidFill>
              <a:srgbClr val="92929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noAutofit/>
          </a:bodyPr>
          <a:lstStyle/>
          <a:p>
            <a:pPr algn="ctr"/>
            <a:r>
              <a:rPr lang="fr-FR" sz="1100" dirty="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Rougissement, sentiment de honte.</a:t>
            </a:r>
          </a:p>
        </p:txBody>
      </p:sp>
      <p:sp>
        <p:nvSpPr>
          <p:cNvPr id="60" name="Rectangle : coins arrondis 59">
            <a:extLst>
              <a:ext uri="{FF2B5EF4-FFF2-40B4-BE49-F238E27FC236}">
                <a16:creationId xmlns:a16="http://schemas.microsoft.com/office/drawing/2014/main" id="{CA9854F3-2A42-563D-0A56-3EDC32F84928}"/>
              </a:ext>
            </a:extLst>
          </p:cNvPr>
          <p:cNvSpPr/>
          <p:nvPr/>
        </p:nvSpPr>
        <p:spPr>
          <a:xfrm>
            <a:off x="1320825" y="1851007"/>
            <a:ext cx="2635842" cy="225247"/>
          </a:xfrm>
          <a:prstGeom prst="roundRect">
            <a:avLst>
              <a:gd name="adj" fmla="val 23288"/>
            </a:avLst>
          </a:prstGeom>
          <a:solidFill>
            <a:schemeClr val="bg1"/>
          </a:solidFill>
          <a:ln w="12700">
            <a:solidFill>
              <a:srgbClr val="92929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noAutofit/>
          </a:bodyPr>
          <a:lstStyle/>
          <a:p>
            <a:pPr algn="ctr"/>
            <a:r>
              <a:rPr lang="fr-FR" sz="1100" dirty="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Amende, peine de prison.</a:t>
            </a:r>
          </a:p>
        </p:txBody>
      </p:sp>
      <p:sp>
        <p:nvSpPr>
          <p:cNvPr id="61" name="Rectangle : coins arrondis 60">
            <a:extLst>
              <a:ext uri="{FF2B5EF4-FFF2-40B4-BE49-F238E27FC236}">
                <a16:creationId xmlns:a16="http://schemas.microsoft.com/office/drawing/2014/main" id="{E715CFA5-0720-759B-8DED-3A6DD9630855}"/>
              </a:ext>
            </a:extLst>
          </p:cNvPr>
          <p:cNvSpPr/>
          <p:nvPr/>
        </p:nvSpPr>
        <p:spPr>
          <a:xfrm>
            <a:off x="278872" y="2186471"/>
            <a:ext cx="4914159" cy="441977"/>
          </a:xfrm>
          <a:prstGeom prst="roundRect">
            <a:avLst>
              <a:gd name="adj" fmla="val 23288"/>
            </a:avLst>
          </a:prstGeom>
          <a:solidFill>
            <a:schemeClr val="bg1"/>
          </a:solidFill>
          <a:ln w="12700">
            <a:solidFill>
              <a:srgbClr val="92929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noAutofit/>
          </a:bodyPr>
          <a:lstStyle/>
          <a:p>
            <a:pPr algn="ctr"/>
            <a:r>
              <a:rPr lang="fr-FR" sz="1100" dirty="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Par exemple : Interdiction de fumer dans les restaurants, obligation </a:t>
            </a:r>
          </a:p>
          <a:p>
            <a:pPr algn="ctr"/>
            <a:r>
              <a:rPr lang="fr-FR" sz="1100" dirty="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de porter assistance à une personne en danger.</a:t>
            </a:r>
          </a:p>
        </p:txBody>
      </p:sp>
      <p:sp>
        <p:nvSpPr>
          <p:cNvPr id="62" name="Rectangle : coins arrondis 61">
            <a:extLst>
              <a:ext uri="{FF2B5EF4-FFF2-40B4-BE49-F238E27FC236}">
                <a16:creationId xmlns:a16="http://schemas.microsoft.com/office/drawing/2014/main" id="{6DCE3EAC-9A3D-C28F-240B-CFBDF625C454}"/>
              </a:ext>
            </a:extLst>
          </p:cNvPr>
          <p:cNvSpPr/>
          <p:nvPr/>
        </p:nvSpPr>
        <p:spPr>
          <a:xfrm>
            <a:off x="278872" y="2738664"/>
            <a:ext cx="4914159" cy="441977"/>
          </a:xfrm>
          <a:prstGeom prst="roundRect">
            <a:avLst>
              <a:gd name="adj" fmla="val 23288"/>
            </a:avLst>
          </a:prstGeom>
          <a:solidFill>
            <a:schemeClr val="bg1"/>
          </a:solidFill>
          <a:ln w="12700">
            <a:solidFill>
              <a:srgbClr val="92929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noAutofit/>
          </a:bodyPr>
          <a:lstStyle/>
          <a:p>
            <a:pPr algn="ctr"/>
            <a:r>
              <a:rPr lang="fr-FR" sz="1100" dirty="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C’est l’ensemble des règles qui permettent la vie en société </a:t>
            </a:r>
          </a:p>
          <a:p>
            <a:pPr algn="ctr"/>
            <a:r>
              <a:rPr lang="fr-FR" sz="1100" dirty="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en prescrivant ou en interdisant des comportements.</a:t>
            </a:r>
          </a:p>
        </p:txBody>
      </p:sp>
      <p:sp>
        <p:nvSpPr>
          <p:cNvPr id="63" name="Rectangle : coins arrondis 62">
            <a:extLst>
              <a:ext uri="{FF2B5EF4-FFF2-40B4-BE49-F238E27FC236}">
                <a16:creationId xmlns:a16="http://schemas.microsoft.com/office/drawing/2014/main" id="{99837C32-F86A-6815-4272-C1F799D9DFAE}"/>
              </a:ext>
            </a:extLst>
          </p:cNvPr>
          <p:cNvSpPr/>
          <p:nvPr/>
        </p:nvSpPr>
        <p:spPr>
          <a:xfrm>
            <a:off x="5388275" y="1229089"/>
            <a:ext cx="1842631" cy="225247"/>
          </a:xfrm>
          <a:prstGeom prst="roundRect">
            <a:avLst>
              <a:gd name="adj" fmla="val 23288"/>
            </a:avLst>
          </a:prstGeom>
          <a:solidFill>
            <a:schemeClr val="bg1"/>
          </a:solidFill>
          <a:ln w="12700">
            <a:solidFill>
              <a:srgbClr val="92929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noAutofit/>
          </a:bodyPr>
          <a:lstStyle/>
          <a:p>
            <a:pPr algn="ctr"/>
            <a:r>
              <a:rPr lang="fr-FR" sz="1100" b="1" dirty="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Sociales</a:t>
            </a:r>
          </a:p>
        </p:txBody>
      </p:sp>
      <p:sp>
        <p:nvSpPr>
          <p:cNvPr id="64" name="Rectangle : coins arrondis 63">
            <a:extLst>
              <a:ext uri="{FF2B5EF4-FFF2-40B4-BE49-F238E27FC236}">
                <a16:creationId xmlns:a16="http://schemas.microsoft.com/office/drawing/2014/main" id="{F9302DFE-959F-A345-B17A-34CC796B4490}"/>
              </a:ext>
            </a:extLst>
          </p:cNvPr>
          <p:cNvSpPr/>
          <p:nvPr/>
        </p:nvSpPr>
        <p:spPr>
          <a:xfrm>
            <a:off x="5389677" y="1535142"/>
            <a:ext cx="1842632" cy="225247"/>
          </a:xfrm>
          <a:prstGeom prst="roundRect">
            <a:avLst>
              <a:gd name="adj" fmla="val 23288"/>
            </a:avLst>
          </a:prstGeom>
          <a:solidFill>
            <a:schemeClr val="bg1"/>
          </a:solidFill>
          <a:ln w="12700">
            <a:solidFill>
              <a:srgbClr val="92929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noAutofit/>
          </a:bodyPr>
          <a:lstStyle/>
          <a:p>
            <a:pPr algn="ctr"/>
            <a:r>
              <a:rPr lang="fr-FR" sz="1100" b="1" dirty="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Délinquance</a:t>
            </a:r>
          </a:p>
        </p:txBody>
      </p:sp>
      <p:sp>
        <p:nvSpPr>
          <p:cNvPr id="65" name="Rectangle : coins arrondis 64">
            <a:extLst>
              <a:ext uri="{FF2B5EF4-FFF2-40B4-BE49-F238E27FC236}">
                <a16:creationId xmlns:a16="http://schemas.microsoft.com/office/drawing/2014/main" id="{CB12F023-549F-D253-DA52-D23C3A53FEBD}"/>
              </a:ext>
            </a:extLst>
          </p:cNvPr>
          <p:cNvSpPr/>
          <p:nvPr/>
        </p:nvSpPr>
        <p:spPr>
          <a:xfrm>
            <a:off x="5389677" y="1890205"/>
            <a:ext cx="1842633" cy="225247"/>
          </a:xfrm>
          <a:prstGeom prst="roundRect">
            <a:avLst>
              <a:gd name="adj" fmla="val 23288"/>
            </a:avLst>
          </a:prstGeom>
          <a:solidFill>
            <a:schemeClr val="bg1"/>
          </a:solidFill>
          <a:ln w="12700">
            <a:solidFill>
              <a:srgbClr val="92929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noAutofit/>
          </a:bodyPr>
          <a:lstStyle/>
          <a:p>
            <a:pPr algn="ctr"/>
            <a:r>
              <a:rPr lang="fr-FR" sz="1100" b="1" dirty="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Déviance</a:t>
            </a:r>
          </a:p>
        </p:txBody>
      </p:sp>
      <p:sp>
        <p:nvSpPr>
          <p:cNvPr id="66" name="Rectangle : coins arrondis 65">
            <a:extLst>
              <a:ext uri="{FF2B5EF4-FFF2-40B4-BE49-F238E27FC236}">
                <a16:creationId xmlns:a16="http://schemas.microsoft.com/office/drawing/2014/main" id="{B9328E63-71B7-4B45-D72A-F1D7AFDDBEDA}"/>
              </a:ext>
            </a:extLst>
          </p:cNvPr>
          <p:cNvSpPr/>
          <p:nvPr/>
        </p:nvSpPr>
        <p:spPr>
          <a:xfrm>
            <a:off x="5389677" y="2245268"/>
            <a:ext cx="1842633" cy="225247"/>
          </a:xfrm>
          <a:prstGeom prst="roundRect">
            <a:avLst>
              <a:gd name="adj" fmla="val 23288"/>
            </a:avLst>
          </a:prstGeom>
          <a:solidFill>
            <a:schemeClr val="bg1"/>
          </a:solidFill>
          <a:ln w="12700">
            <a:solidFill>
              <a:srgbClr val="92929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noAutofit/>
          </a:bodyPr>
          <a:lstStyle/>
          <a:p>
            <a:pPr algn="ctr"/>
            <a:r>
              <a:rPr lang="fr-FR" sz="1100" b="1" dirty="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Autocontrôle</a:t>
            </a:r>
          </a:p>
        </p:txBody>
      </p:sp>
      <p:sp>
        <p:nvSpPr>
          <p:cNvPr id="67" name="Rectangle : coins arrondis 66">
            <a:extLst>
              <a:ext uri="{FF2B5EF4-FFF2-40B4-BE49-F238E27FC236}">
                <a16:creationId xmlns:a16="http://schemas.microsoft.com/office/drawing/2014/main" id="{DD214BF4-AFCD-F1A3-2A5C-D6E8683282AE}"/>
              </a:ext>
            </a:extLst>
          </p:cNvPr>
          <p:cNvSpPr/>
          <p:nvPr/>
        </p:nvSpPr>
        <p:spPr>
          <a:xfrm>
            <a:off x="5389677" y="2600331"/>
            <a:ext cx="1842635" cy="225247"/>
          </a:xfrm>
          <a:prstGeom prst="roundRect">
            <a:avLst>
              <a:gd name="adj" fmla="val 23288"/>
            </a:avLst>
          </a:prstGeom>
          <a:solidFill>
            <a:schemeClr val="bg1"/>
          </a:solidFill>
          <a:ln w="12700">
            <a:solidFill>
              <a:srgbClr val="92929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noAutofit/>
          </a:bodyPr>
          <a:lstStyle/>
          <a:p>
            <a:pPr algn="ctr"/>
            <a:r>
              <a:rPr lang="fr-FR" sz="1100" b="1" dirty="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Contrôle social formel</a:t>
            </a:r>
          </a:p>
        </p:txBody>
      </p:sp>
      <p:sp>
        <p:nvSpPr>
          <p:cNvPr id="68" name="Rectangle : coins arrondis 67">
            <a:extLst>
              <a:ext uri="{FF2B5EF4-FFF2-40B4-BE49-F238E27FC236}">
                <a16:creationId xmlns:a16="http://schemas.microsoft.com/office/drawing/2014/main" id="{A3554DAC-F30D-237E-9726-0D21A6555AB4}"/>
              </a:ext>
            </a:extLst>
          </p:cNvPr>
          <p:cNvSpPr/>
          <p:nvPr/>
        </p:nvSpPr>
        <p:spPr>
          <a:xfrm>
            <a:off x="5389677" y="2955394"/>
            <a:ext cx="1842635" cy="225247"/>
          </a:xfrm>
          <a:prstGeom prst="roundRect">
            <a:avLst>
              <a:gd name="adj" fmla="val 23288"/>
            </a:avLst>
          </a:prstGeom>
          <a:solidFill>
            <a:schemeClr val="bg1"/>
          </a:solidFill>
          <a:ln w="12700">
            <a:solidFill>
              <a:srgbClr val="92929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noAutofit/>
          </a:bodyPr>
          <a:lstStyle/>
          <a:p>
            <a:pPr algn="ctr"/>
            <a:r>
              <a:rPr lang="fr-FR" sz="1100" b="1" dirty="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Juridiques</a:t>
            </a:r>
          </a:p>
        </p:txBody>
      </p:sp>
    </p:spTree>
    <p:extLst>
      <p:ext uri="{BB962C8B-B14F-4D97-AF65-F5344CB8AC3E}">
        <p14:creationId xmlns:p14="http://schemas.microsoft.com/office/powerpoint/2010/main" val="415353103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hèm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154</TotalTime>
  <Words>213</Words>
  <Application>Microsoft Office PowerPoint</Application>
  <PresentationFormat>Personnalisé</PresentationFormat>
  <Paragraphs>59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Open Sans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Samuel Biney</dc:creator>
  <cp:lastModifiedBy>Edern Rio</cp:lastModifiedBy>
  <cp:revision>18</cp:revision>
  <dcterms:created xsi:type="dcterms:W3CDTF">2024-05-15T14:38:44Z</dcterms:created>
  <dcterms:modified xsi:type="dcterms:W3CDTF">2024-05-29T05:36:15Z</dcterms:modified>
</cp:coreProperties>
</file>